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344" r:id="rId2"/>
    <p:sldId id="325" r:id="rId3"/>
    <p:sldId id="353" r:id="rId4"/>
    <p:sldId id="323" r:id="rId5"/>
    <p:sldId id="322" r:id="rId6"/>
    <p:sldId id="327" r:id="rId7"/>
    <p:sldId id="329" r:id="rId8"/>
    <p:sldId id="330" r:id="rId9"/>
    <p:sldId id="331" r:id="rId10"/>
    <p:sldId id="332" r:id="rId11"/>
    <p:sldId id="333" r:id="rId12"/>
    <p:sldId id="335" r:id="rId13"/>
    <p:sldId id="336" r:id="rId14"/>
    <p:sldId id="346" r:id="rId15"/>
    <p:sldId id="347" r:id="rId16"/>
    <p:sldId id="339" r:id="rId17"/>
    <p:sldId id="338" r:id="rId18"/>
    <p:sldId id="348" r:id="rId19"/>
    <p:sldId id="350" r:id="rId20"/>
    <p:sldId id="345" r:id="rId21"/>
    <p:sldId id="35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1E1"/>
    <a:srgbClr val="005580"/>
    <a:srgbClr val="2E31C0"/>
    <a:srgbClr val="FB1A15"/>
    <a:srgbClr val="FFFF00"/>
    <a:srgbClr val="99FFCC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9944" autoAdjust="0"/>
    <p:restoredTop sz="94500" autoAdjust="0"/>
  </p:normalViewPr>
  <p:slideViewPr>
    <p:cSldViewPr>
      <p:cViewPr varScale="1">
        <p:scale>
          <a:sx n="111" d="100"/>
          <a:sy n="111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060" y="-90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46" cy="46532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03" y="2"/>
            <a:ext cx="3038445" cy="46532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/>
            </a:lvl1pPr>
          </a:lstStyle>
          <a:p>
            <a:fld id="{4419A1E0-F5EE-48BE-82FF-5250D7F4AB4D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413"/>
            <a:ext cx="3038446" cy="46532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03" y="8829413"/>
            <a:ext cx="3038445" cy="46532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/>
            </a:lvl1pPr>
          </a:lstStyle>
          <a:p>
            <a:fld id="{8E7CB5D1-AEC8-406E-8BDB-A03E7BF4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2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0890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20" y="1"/>
            <a:ext cx="30372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089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6574"/>
            <a:ext cx="5609577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016"/>
            <a:ext cx="30372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0890"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20" y="8830016"/>
            <a:ext cx="30372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0890">
              <a:defRPr sz="1200"/>
            </a:lvl1pPr>
          </a:lstStyle>
          <a:p>
            <a:fld id="{D0142860-A763-4DBD-82D5-EF7C00563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9577" cy="4183381"/>
          </a:xfrm>
        </p:spPr>
        <p:txBody>
          <a:bodyPr>
            <a:normAutofit/>
          </a:bodyPr>
          <a:lstStyle/>
          <a:p>
            <a:pPr algn="l"/>
            <a:r>
              <a:rPr lang="en-US" sz="1300" dirty="0" smtClean="0"/>
              <a:t>Power of less – pebble in a pond</a:t>
            </a:r>
          </a:p>
          <a:p>
            <a:pPr algn="l"/>
            <a:r>
              <a:rPr lang="en-US" sz="1300" dirty="0" smtClean="0"/>
              <a:t>*Don’t have to convince you </a:t>
            </a:r>
          </a:p>
          <a:p>
            <a:pPr algn="l">
              <a:buFont typeface="Arial" charset="0"/>
              <a:buChar char="•"/>
            </a:pPr>
            <a:r>
              <a:rPr lang="en-US" sz="1300" dirty="0" smtClean="0"/>
              <a:t>Companies at various ends of spectrum</a:t>
            </a:r>
          </a:p>
          <a:p>
            <a:pPr lvl="1">
              <a:buFont typeface="Arial" charset="0"/>
              <a:buChar char="•"/>
            </a:pPr>
            <a:r>
              <a:rPr lang="en-US" sz="1300" dirty="0" smtClean="0"/>
              <a:t>unleash the power of the people </a:t>
            </a:r>
          </a:p>
          <a:p>
            <a:pPr lvl="1">
              <a:buFont typeface="Arial" charset="0"/>
              <a:buChar char="•"/>
            </a:pPr>
            <a:r>
              <a:rPr lang="en-US" sz="1300" dirty="0" smtClean="0"/>
              <a:t>think maybe their industry doesn’t apply.  </a:t>
            </a:r>
          </a:p>
          <a:p>
            <a:pPr lvl="1">
              <a:buFont typeface="Arial" charset="0"/>
              <a:buChar char="•"/>
            </a:pPr>
            <a:r>
              <a:rPr lang="en-US" sz="1300" dirty="0" smtClean="0"/>
              <a:t>Hopefully there is something of value here from each end</a:t>
            </a:r>
          </a:p>
          <a:p>
            <a:pPr algn="l"/>
            <a:endParaRPr lang="en-US" sz="1300" dirty="0" smtClean="0"/>
          </a:p>
          <a:p>
            <a:pPr algn="l"/>
            <a:r>
              <a:rPr lang="en-US" sz="1300" dirty="0" smtClean="0"/>
              <a:t>Little about me</a:t>
            </a:r>
          </a:p>
          <a:p>
            <a:pPr algn="l">
              <a:buFont typeface="Arial" charset="0"/>
              <a:buChar char="•"/>
            </a:pPr>
            <a:r>
              <a:rPr lang="en-US" sz="1300" dirty="0" smtClean="0"/>
              <a:t>Web 1.0 </a:t>
            </a:r>
            <a:r>
              <a:rPr lang="en-US" sz="1300" dirty="0" err="1" smtClean="0"/>
              <a:t>cred</a:t>
            </a:r>
            <a:r>
              <a:rPr lang="en-US" sz="1300" dirty="0" smtClean="0"/>
              <a:t> (not a blogger since 1991)</a:t>
            </a:r>
          </a:p>
          <a:p>
            <a:pPr algn="l">
              <a:buFont typeface="Arial" charset="0"/>
              <a:buChar char="•"/>
            </a:pPr>
            <a:r>
              <a:rPr lang="en-US" sz="1300" dirty="0" smtClean="0"/>
              <a:t> Expedia – social media strategy</a:t>
            </a:r>
          </a:p>
          <a:p>
            <a:pPr algn="l">
              <a:buFont typeface="Arial" charset="0"/>
              <a:buChar char="•"/>
            </a:pPr>
            <a:r>
              <a:rPr lang="en-US" sz="1300" dirty="0" smtClean="0"/>
              <a:t>Start-up Bevy</a:t>
            </a:r>
          </a:p>
          <a:p>
            <a:pPr algn="l">
              <a:buFont typeface="Arial" charset="0"/>
              <a:buChar char="•"/>
            </a:pPr>
            <a:r>
              <a:rPr lang="en-US" sz="1300" dirty="0" smtClean="0"/>
              <a:t>Picnik</a:t>
            </a:r>
          </a:p>
          <a:p>
            <a:pPr algn="l"/>
            <a:endParaRPr lang="en-US" sz="1300" dirty="0" smtClean="0"/>
          </a:p>
          <a:p>
            <a:pPr algn="l"/>
            <a:r>
              <a:rPr lang="en-US" sz="1300" dirty="0" smtClean="0"/>
              <a:t>Then </a:t>
            </a:r>
            <a:r>
              <a:rPr lang="en-US" sz="1300" dirty="0" err="1" smtClean="0"/>
              <a:t>picnik</a:t>
            </a:r>
            <a:r>
              <a:rPr lang="en-US" sz="1300" dirty="0" smtClean="0"/>
              <a:t> slide</a:t>
            </a:r>
          </a:p>
          <a:p>
            <a:pPr algn="l"/>
            <a:endParaRPr lang="en-US" sz="1300" dirty="0" smtClean="0"/>
          </a:p>
          <a:p>
            <a:endParaRPr lang="en-US" sz="1300" dirty="0" smtClean="0"/>
          </a:p>
          <a:p>
            <a:pPr algn="l"/>
            <a:endParaRPr lang="en-US" sz="1300" dirty="0" smtClean="0"/>
          </a:p>
          <a:p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Nordstrom/</a:t>
            </a:r>
            <a:r>
              <a:rPr lang="en-US" dirty="0" err="1" smtClean="0"/>
              <a:t>Zappos</a:t>
            </a:r>
            <a:r>
              <a:rPr lang="en-US" dirty="0" smtClean="0"/>
              <a:t>/Amazon return policy and shopping assistance</a:t>
            </a:r>
          </a:p>
          <a:p>
            <a:endParaRPr lang="en-US" dirty="0" smtClean="0"/>
          </a:p>
          <a:p>
            <a:r>
              <a:rPr lang="en-US" dirty="0" smtClean="0"/>
              <a:t>Starbucks – listen and act on this in menu, merchandise, etc</a:t>
            </a:r>
          </a:p>
          <a:p>
            <a:endParaRPr lang="en-US" dirty="0" smtClean="0"/>
          </a:p>
          <a:p>
            <a:r>
              <a:rPr lang="en-US" dirty="0" smtClean="0"/>
              <a:t>Picnik </a:t>
            </a:r>
            <a:r>
              <a:rPr lang="en-US" dirty="0" err="1" smtClean="0"/>
              <a:t>Feebackers</a:t>
            </a:r>
            <a:r>
              <a:rPr lang="en-US" dirty="0" smtClean="0"/>
              <a:t> - -  listen /  act  /  report back / reach out even when not contacted.  If expressing problems in twitter/</a:t>
            </a:r>
            <a:r>
              <a:rPr lang="en-US" dirty="0" err="1" smtClean="0"/>
              <a:t>facebook</a:t>
            </a:r>
            <a:r>
              <a:rPr lang="en-US" dirty="0" smtClean="0"/>
              <a:t>/etc.</a:t>
            </a:r>
          </a:p>
          <a:p>
            <a:endParaRPr lang="en-US" dirty="0" smtClean="0"/>
          </a:p>
          <a:p>
            <a:pPr defTabSz="956737">
              <a:defRPr/>
            </a:pPr>
            <a:r>
              <a:rPr lang="en-US" sz="1300" dirty="0" smtClean="0"/>
              <a:t>Southwest – Blogger Peter </a:t>
            </a:r>
            <a:r>
              <a:rPr lang="en-US" sz="1300" dirty="0" err="1" smtClean="0"/>
              <a:t>Hartlaub</a:t>
            </a:r>
            <a:r>
              <a:rPr lang="en-US" sz="1300" dirty="0" smtClean="0"/>
              <a:t> – The Poop.  </a:t>
            </a:r>
          </a:p>
          <a:p>
            <a:pPr defTabSz="956737">
              <a:defRPr/>
            </a:pPr>
            <a:r>
              <a:rPr lang="en-US" sz="1300" dirty="0" smtClean="0"/>
              <a:t>Son lost backpack w/out ID</a:t>
            </a:r>
          </a:p>
          <a:p>
            <a:pPr defTabSz="956737">
              <a:defRPr/>
            </a:pPr>
            <a:r>
              <a:rPr lang="en-US" sz="1300" dirty="0" smtClean="0"/>
              <a:t>Didn’t even know where lost it so half heartedly tried – nothing important more sentimental</a:t>
            </a:r>
          </a:p>
          <a:p>
            <a:pPr defTabSz="956737">
              <a:defRPr/>
            </a:pPr>
            <a:r>
              <a:rPr lang="en-US" sz="1300" dirty="0" smtClean="0"/>
              <a:t>SW employee doggedly tracked them down after finding a receipt for a </a:t>
            </a:r>
            <a:r>
              <a:rPr lang="en-US" sz="1300" dirty="0" err="1" smtClean="0"/>
              <a:t>bookin</a:t>
            </a:r>
            <a:r>
              <a:rPr lang="en-US" sz="1300" dirty="0" smtClean="0"/>
              <a:t> the backpack. (I mean doggedly)</a:t>
            </a:r>
          </a:p>
          <a:p>
            <a:pPr defTabSz="956737">
              <a:defRPr/>
            </a:pPr>
            <a:r>
              <a:rPr lang="en-US" sz="1300" dirty="0" smtClean="0"/>
              <a:t>SW flyer for life – (megaphone)</a:t>
            </a:r>
          </a:p>
          <a:p>
            <a:pPr marL="0" lvl="1" defTabSz="956737">
              <a:defRPr/>
            </a:pPr>
            <a:endParaRPr lang="en-US" dirty="0" smtClean="0"/>
          </a:p>
          <a:p>
            <a:pPr marL="0" lvl="1" defTabSz="956737">
              <a:defRPr/>
            </a:pPr>
            <a:r>
              <a:rPr lang="en-US" dirty="0" smtClean="0"/>
              <a:t>	vs. United Breaks Guitars – Dave Carroll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Northwest Profile #3 –</a:t>
            </a:r>
            <a:r>
              <a:rPr lang="en-US" dirty="0" smtClean="0"/>
              <a:t> Regional Insurance Company with funny advertising poking fun at NW personality types. 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One for One – Toms</a:t>
            </a:r>
          </a:p>
          <a:p>
            <a:endParaRPr lang="en-US" baseline="0" dirty="0" smtClean="0"/>
          </a:p>
          <a:p>
            <a:r>
              <a:rPr lang="en-US" dirty="0" smtClean="0"/>
              <a:t>Bacon Salt – embraces the absurd.  They are salt that tastes like bacon.  Daily Show </a:t>
            </a:r>
            <a:r>
              <a:rPr lang="en-US" dirty="0" err="1" smtClean="0"/>
              <a:t>Baconaise</a:t>
            </a:r>
            <a:r>
              <a:rPr lang="en-US" dirty="0" smtClean="0"/>
              <a:t>…..</a:t>
            </a:r>
          </a:p>
          <a:p>
            <a:endParaRPr lang="en-US" dirty="0" smtClean="0"/>
          </a:p>
          <a:p>
            <a:r>
              <a:rPr lang="en-US" dirty="0" smtClean="0"/>
              <a:t>Another SW </a:t>
            </a:r>
            <a:r>
              <a:rPr lang="en-US" dirty="0" err="1" smtClean="0"/>
              <a:t>exampe</a:t>
            </a:r>
            <a:r>
              <a:rPr lang="en-US" dirty="0" smtClean="0"/>
              <a:t>:  </a:t>
            </a:r>
            <a:r>
              <a:rPr lang="en-US" dirty="0" err="1" smtClean="0"/>
              <a:t>MiniFare</a:t>
            </a:r>
            <a:r>
              <a:rPr lang="en-US" dirty="0" smtClean="0"/>
              <a:t> Sale – Tell story/Skimpy Fare/Deep cuts/Mini prices.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Valve _ fired guy who designed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these people are born but you can also create – if given info, access, etc. “wow this</a:t>
            </a:r>
            <a:r>
              <a:rPr lang="en-US" baseline="0" dirty="0" smtClean="0"/>
              <a:t> person really knows their stuff”</a:t>
            </a:r>
            <a:endParaRPr lang="en-US" dirty="0" smtClean="0"/>
          </a:p>
          <a:p>
            <a:r>
              <a:rPr lang="en-US" dirty="0" smtClean="0"/>
              <a:t>If suggested by influencer:  </a:t>
            </a:r>
          </a:p>
          <a:p>
            <a:r>
              <a:rPr lang="en-US" dirty="0" smtClean="0"/>
              <a:t>More willing to try,  </a:t>
            </a:r>
          </a:p>
          <a:p>
            <a:r>
              <a:rPr lang="en-US" dirty="0" smtClean="0"/>
              <a:t>More willing</a:t>
            </a:r>
            <a:r>
              <a:rPr lang="en-US" baseline="0" dirty="0" smtClean="0"/>
              <a:t> to like, </a:t>
            </a:r>
          </a:p>
          <a:p>
            <a:r>
              <a:rPr lang="en-US" dirty="0" smtClean="0"/>
              <a:t>More willing to give second chance,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People will listen</a:t>
            </a:r>
          </a:p>
          <a:p>
            <a:r>
              <a:rPr lang="en-US" dirty="0" smtClean="0"/>
              <a:t>People will watch</a:t>
            </a:r>
          </a:p>
          <a:p>
            <a:r>
              <a:rPr lang="en-US" dirty="0" smtClean="0"/>
              <a:t>People will forgive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737">
              <a:defRPr/>
            </a:pPr>
            <a:r>
              <a:rPr lang="en-US" dirty="0" smtClean="0"/>
              <a:t>Fan program is too keep them engaged, - WORK IT  </a:t>
            </a:r>
          </a:p>
          <a:p>
            <a:pPr lvl="1"/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Exclusive Stuff</a:t>
            </a:r>
          </a:p>
          <a:p>
            <a:pPr lvl="1"/>
            <a:r>
              <a:rPr lang="en-US" dirty="0" smtClean="0"/>
              <a:t>Sneak Peeks</a:t>
            </a:r>
          </a:p>
          <a:p>
            <a:pPr lvl="1"/>
            <a:r>
              <a:rPr lang="en-US" dirty="0" smtClean="0"/>
              <a:t>Thank/Acknowledge </a:t>
            </a:r>
          </a:p>
          <a:p>
            <a:pPr lvl="1"/>
            <a:r>
              <a:rPr lang="en-US" dirty="0" smtClean="0"/>
              <a:t>Feed the Beast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 them ways to be influencers – giveaways?,  exclusive content,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it personal – no form letter, let them look under the covers,  let your blog</a:t>
            </a:r>
            <a:r>
              <a:rPr lang="en-US" baseline="0" dirty="0" smtClean="0"/>
              <a:t> be a glimpse into life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Let them know you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Facebook from</a:t>
            </a:r>
            <a:r>
              <a:rPr lang="en-US" baseline="0" dirty="0" smtClean="0"/>
              <a:t> day 1.  Active/Engaged we noticed.  </a:t>
            </a:r>
          </a:p>
          <a:p>
            <a:r>
              <a:rPr lang="en-US" baseline="0" dirty="0" smtClean="0"/>
              <a:t>Then we started see a cluster of traffic from her town/H.S.  We noticed.  </a:t>
            </a:r>
          </a:p>
          <a:p>
            <a:endParaRPr lang="en-US" dirty="0" smtClean="0"/>
          </a:p>
          <a:p>
            <a:r>
              <a:rPr lang="en-US" baseline="0" dirty="0" smtClean="0"/>
              <a:t>So we started the Featured </a:t>
            </a:r>
            <a:r>
              <a:rPr lang="en-US" baseline="0" dirty="0" err="1" smtClean="0"/>
              <a:t>Picniker</a:t>
            </a:r>
            <a:r>
              <a:rPr lang="en-US" baseline="0" dirty="0" smtClean="0"/>
              <a:t> program and made her our first one.</a:t>
            </a:r>
          </a:p>
          <a:p>
            <a:r>
              <a:rPr lang="en-US" dirty="0" smtClean="0"/>
              <a:t>Listened, Thanked, Acknowledged, Made her a hero and reason to tell more people </a:t>
            </a:r>
          </a:p>
          <a:p>
            <a:endParaRPr lang="en-US" dirty="0" smtClean="0"/>
          </a:p>
          <a:p>
            <a:r>
              <a:rPr lang="en-US" dirty="0" smtClean="0"/>
              <a:t>TopShop.com</a:t>
            </a:r>
            <a:r>
              <a:rPr lang="en-US" baseline="0" dirty="0" smtClean="0"/>
              <a:t> - </a:t>
            </a:r>
            <a:r>
              <a:rPr lang="en-US" dirty="0" smtClean="0"/>
              <a:t>Program of 1 Fan but paid </a:t>
            </a:r>
            <a:r>
              <a:rPr lang="en-US" dirty="0" err="1" smtClean="0"/>
              <a:t>offf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737">
              <a:defRPr/>
            </a:pPr>
            <a:r>
              <a:rPr lang="en-US" dirty="0" smtClean="0"/>
              <a:t>Or who SHOULD be</a:t>
            </a:r>
          </a:p>
          <a:p>
            <a:pPr lvl="1"/>
            <a:r>
              <a:rPr lang="en-US" dirty="0" smtClean="0"/>
              <a:t>Game company PTA programs</a:t>
            </a:r>
          </a:p>
          <a:p>
            <a:pPr lvl="1"/>
            <a:r>
              <a:rPr lang="en-US" dirty="0" smtClean="0"/>
              <a:t>Toy company Mommy blogger syndicate</a:t>
            </a:r>
          </a:p>
          <a:p>
            <a:pPr lvl="1"/>
            <a:r>
              <a:rPr lang="en-US" dirty="0" smtClean="0"/>
              <a:t>Picnik -  </a:t>
            </a:r>
            <a:r>
              <a:rPr lang="en-US" dirty="0" err="1" smtClean="0"/>
              <a:t>Flickr</a:t>
            </a:r>
            <a:r>
              <a:rPr lang="en-US" dirty="0" smtClean="0"/>
              <a:t> Fan</a:t>
            </a:r>
          </a:p>
          <a:p>
            <a:pPr defTabSz="95673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Listened:  </a:t>
            </a:r>
          </a:p>
          <a:p>
            <a:r>
              <a:rPr lang="en-US" dirty="0" smtClean="0"/>
              <a:t> * She was in the photography vertical</a:t>
            </a:r>
          </a:p>
          <a:p>
            <a:r>
              <a:rPr lang="en-US" dirty="0" smtClean="0"/>
              <a:t>* She was already tapped into conversations</a:t>
            </a:r>
          </a:p>
          <a:p>
            <a:r>
              <a:rPr lang="en-US" dirty="0" smtClean="0"/>
              <a:t>*  Introducing information in an authentic, authoritative way (she is well regarded &amp; influential)</a:t>
            </a:r>
          </a:p>
          <a:p>
            <a:r>
              <a:rPr lang="en-US" dirty="0" smtClean="0"/>
              <a:t>*  Answering questions, talking about Picnik</a:t>
            </a:r>
          </a:p>
          <a:p>
            <a:r>
              <a:rPr lang="en-US" dirty="0" smtClean="0"/>
              <a:t>* Constant part of conversation, initiatives conversations as well, active in other places as well</a:t>
            </a:r>
          </a:p>
          <a:p>
            <a:r>
              <a:rPr lang="en-US" b="1" dirty="0" smtClean="0"/>
              <a:t>Cultivated</a:t>
            </a:r>
          </a:p>
          <a:p>
            <a:r>
              <a:rPr lang="en-US" dirty="0" smtClean="0"/>
              <a:t>We hired her – </a:t>
            </a:r>
          </a:p>
          <a:p>
            <a:r>
              <a:rPr lang="en-US" dirty="0" smtClean="0"/>
              <a:t>Brought her on staff and asked her ramp up the conversation.</a:t>
            </a:r>
          </a:p>
          <a:p>
            <a:pPr lvl="1"/>
            <a:r>
              <a:rPr lang="en-US" dirty="0" smtClean="0"/>
              <a:t>Monitors chatter inside </a:t>
            </a:r>
            <a:r>
              <a:rPr lang="en-US" dirty="0" err="1" smtClean="0"/>
              <a:t>Flikr</a:t>
            </a:r>
            <a:r>
              <a:rPr lang="en-US" dirty="0" smtClean="0"/>
              <a:t>, Created/Moderates </a:t>
            </a:r>
            <a:r>
              <a:rPr lang="en-US" dirty="0" err="1" smtClean="0"/>
              <a:t>Flikr’s</a:t>
            </a:r>
            <a:r>
              <a:rPr lang="en-US" dirty="0" smtClean="0"/>
              <a:t> Picnik group, runs contests, answers questions, shows inspiration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Grow</a:t>
            </a:r>
          </a:p>
          <a:p>
            <a:r>
              <a:rPr lang="en-US" dirty="0" smtClean="0"/>
              <a:t>It’s a loop she is now listening, cultivating and growing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Brenda</a:t>
            </a:r>
            <a:r>
              <a:rPr lang="en-US" baseline="0" dirty="0" smtClean="0"/>
              <a:t> example of high influencer, Picnik love and </a:t>
            </a:r>
            <a:r>
              <a:rPr lang="en-US" baseline="0" dirty="0" err="1" smtClean="0"/>
              <a:t>Flickr</a:t>
            </a:r>
            <a:r>
              <a:rPr lang="en-US" baseline="0" dirty="0" smtClean="0"/>
              <a:t> group provided megaphone</a:t>
            </a:r>
          </a:p>
          <a:p>
            <a:endParaRPr lang="en-US" dirty="0" smtClean="0"/>
          </a:p>
          <a:p>
            <a:r>
              <a:rPr lang="en-US" dirty="0" err="1" smtClean="0"/>
              <a:t>Faciliate</a:t>
            </a:r>
            <a:r>
              <a:rPr lang="en-US" dirty="0" smtClean="0"/>
              <a:t> the conversation</a:t>
            </a:r>
          </a:p>
          <a:p>
            <a:r>
              <a:rPr lang="en-US" baseline="0" dirty="0" smtClean="0"/>
              <a:t>** Facebook provides megaphone,  </a:t>
            </a:r>
          </a:p>
          <a:p>
            <a:r>
              <a:rPr lang="en-US" smtClean="0"/>
              <a:t>** </a:t>
            </a:r>
            <a:r>
              <a:rPr lang="en-US" baseline="0" smtClean="0"/>
              <a:t>Twitter </a:t>
            </a:r>
            <a:r>
              <a:rPr lang="en-US" baseline="0" dirty="0" smtClean="0"/>
              <a:t>provides megaphone,  send your fans into events/conferences give them a megaphone</a:t>
            </a:r>
          </a:p>
          <a:p>
            <a:r>
              <a:rPr lang="en-US" baseline="0" dirty="0" smtClean="0"/>
              <a:t>Provide outlet (on your own site or a community off-site via </a:t>
            </a:r>
            <a:r>
              <a:rPr lang="en-US" baseline="0" dirty="0" err="1" smtClean="0"/>
              <a:t>wetpaint</a:t>
            </a:r>
            <a:r>
              <a:rPr lang="en-US" baseline="0" dirty="0" smtClean="0"/>
              <a:t> ex)</a:t>
            </a:r>
          </a:p>
          <a:p>
            <a:r>
              <a:rPr lang="en-US" baseline="0" dirty="0" smtClean="0"/>
              <a:t>Easy – </a:t>
            </a:r>
            <a:r>
              <a:rPr lang="en-US" baseline="0" dirty="0" err="1" smtClean="0"/>
              <a:t>retweet</a:t>
            </a:r>
            <a:endParaRPr lang="en-US" baseline="0" dirty="0" smtClean="0"/>
          </a:p>
          <a:p>
            <a:r>
              <a:rPr lang="en-US" baseline="0" dirty="0" smtClean="0"/>
              <a:t>Go where are – Facebook?  Allows posts/content carries in their feed</a:t>
            </a:r>
          </a:p>
          <a:p>
            <a:r>
              <a:rPr lang="en-US" dirty="0" smtClean="0"/>
              <a:t>Content</a:t>
            </a:r>
            <a:r>
              <a:rPr lang="en-US" baseline="0" dirty="0" smtClean="0"/>
              <a:t> - </a:t>
            </a:r>
            <a:r>
              <a:rPr lang="en-US" dirty="0" smtClean="0"/>
              <a:t>Contests, tutorials, trends</a:t>
            </a:r>
          </a:p>
          <a:p>
            <a:r>
              <a:rPr lang="en-US" dirty="0" smtClean="0"/>
              <a:t>Bloggers/</a:t>
            </a:r>
          </a:p>
          <a:p>
            <a:endParaRPr lang="en-US" dirty="0" smtClean="0"/>
          </a:p>
          <a:p>
            <a:r>
              <a:rPr lang="en-US" dirty="0" smtClean="0"/>
              <a:t>If you make them a hero they will acquire a bigger megaphone…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6E613-1115-479A-9176-1D9D0DE91F24}" type="slidenum">
              <a:rPr lang="en-US"/>
              <a:pPr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Fun, Easy, Robust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i="1" dirty="0" err="1" smtClean="0">
                <a:latin typeface="Arial" charset="0"/>
                <a:ea typeface="ＭＳ Ｐゴシック" pitchFamily="-65" charset="-128"/>
              </a:rPr>
              <a:t>Freemium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 Model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 Social Hooks – </a:t>
            </a:r>
            <a:r>
              <a:rPr lang="en-US" b="1" i="1" dirty="0" err="1" smtClean="0">
                <a:latin typeface="Arial" charset="0"/>
                <a:ea typeface="ＭＳ Ｐゴシック" pitchFamily="-65" charset="-128"/>
              </a:rPr>
              <a:t>Flikr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, FB, MySpace, Twitter, </a:t>
            </a:r>
            <a:r>
              <a:rPr lang="en-US" b="1" i="1" dirty="0" err="1" smtClean="0">
                <a:latin typeface="Arial" charset="0"/>
                <a:ea typeface="ＭＳ Ｐゴシック" pitchFamily="-65" charset="-128"/>
              </a:rPr>
              <a:t>Yahoo!Mail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, </a:t>
            </a:r>
            <a:r>
              <a:rPr lang="en-US" b="1" i="1" dirty="0" err="1" smtClean="0">
                <a:latin typeface="Arial" charset="0"/>
                <a:ea typeface="ＭＳ Ｐゴシック" pitchFamily="-65" charset="-128"/>
              </a:rPr>
              <a:t>Photobucket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, etc</a:t>
            </a: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Across all cultures, Photos are the single most provocative, beguiling, yet simple means of conveying a wide range of human experiences; our emotions, identities, and what/whom we care most about.  It’s a common denominator across all cultures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Yet, for most people the ability to affect the photos themselves; to enhance, to embellish, to EDIT is largely inaccessible.  Its either too expensive, too hard to use, or both.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We at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Bitnik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are dedicated to the mission of 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giving the average everyday consumer photo-editing superpowers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, and to make these photo-editing powers super easy.  We want my mom to be able to use it, and to feel they are always just 1 or 2 clicks away from… Furthermore to do so all you need is a browser, no download, no install process. 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It’s our notion of </a:t>
            </a:r>
            <a:r>
              <a:rPr lang="en-US" b="1" i="1" dirty="0" smtClean="0">
                <a:latin typeface="Arial" charset="0"/>
                <a:ea typeface="ＭＳ Ｐゴシック" pitchFamily="-65" charset="-128"/>
              </a:rPr>
              <a:t>‘Great Pictures.  Anywhere.  Anyone’.</a:t>
            </a:r>
          </a:p>
          <a:p>
            <a:pPr eaLnBrk="1" hangingPunct="1"/>
            <a:endParaRPr lang="en-US" b="1" i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endParaRPr lang="en-US" b="1" i="1" dirty="0" smtClean="0"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them something to love</a:t>
            </a:r>
          </a:p>
          <a:p>
            <a:r>
              <a:rPr lang="en-US" dirty="0" smtClean="0"/>
              <a:t>Find Influencers or create them</a:t>
            </a:r>
          </a:p>
          <a:p>
            <a:r>
              <a:rPr lang="en-US" dirty="0" smtClean="0"/>
              <a:t>Find a megaphone or give them one</a:t>
            </a:r>
          </a:p>
          <a:p>
            <a:endParaRPr lang="en-US" dirty="0" smtClean="0"/>
          </a:p>
          <a:p>
            <a:r>
              <a:rPr lang="en-US" dirty="0" smtClean="0"/>
              <a:t>For extra fan credit –</a:t>
            </a:r>
          </a:p>
          <a:p>
            <a:r>
              <a:rPr lang="en-US" dirty="0" smtClean="0"/>
              <a:t>Embrace the absurd,  Embrace the unconventional</a:t>
            </a:r>
          </a:p>
          <a:p>
            <a:endParaRPr lang="en-US" dirty="0" smtClean="0"/>
          </a:p>
          <a:p>
            <a:r>
              <a:rPr lang="en-US" dirty="0" smtClean="0"/>
              <a:t>Let go , </a:t>
            </a:r>
          </a:p>
          <a:p>
            <a:r>
              <a:rPr lang="en-US" baseline="0" dirty="0" smtClean="0"/>
              <a:t>Let </a:t>
            </a:r>
            <a:r>
              <a:rPr lang="en-US" baseline="0" dirty="0" smtClean="0"/>
              <a:t>Go – Your fans will not always be “on message”  but it will be more targeted and authentic to their audience and </a:t>
            </a:r>
            <a:r>
              <a:rPr lang="en-US" baseline="0" dirty="0" err="1" smtClean="0"/>
              <a:t>influencees</a:t>
            </a:r>
            <a:r>
              <a:rPr lang="en-US" baseline="0" dirty="0" smtClean="0"/>
              <a:t> than you ever can be</a:t>
            </a:r>
            <a:r>
              <a:rPr lang="en-US" dirty="0" smtClean="0"/>
              <a:t> </a:t>
            </a:r>
          </a:p>
          <a:p>
            <a:pPr defTabSz="956737">
              <a:defRPr/>
            </a:pPr>
            <a:r>
              <a:rPr lang="en-US" sz="1300" dirty="0" smtClean="0"/>
              <a:t>Let Go – they aren’t going to follow your corporate talking points and follow your pre-determined message hierarchy.   They are going to rave about what is important to them and their tribe – this may not even be on your list of main messages but it will </a:t>
            </a:r>
            <a:r>
              <a:rPr lang="en-US" sz="1300" dirty="0" err="1" smtClean="0"/>
              <a:t>reasonate</a:t>
            </a:r>
            <a:r>
              <a:rPr lang="en-US" sz="1300" dirty="0" smtClean="0"/>
              <a:t> more deeply and therefore be more effective.  Also don’t be afraid to jump in and lend assistance if something is just dead wrong.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</a:t>
            </a:r>
            <a:r>
              <a:rPr lang="en-US" baseline="0" dirty="0" smtClean="0"/>
              <a:t> job title is CMO/Bullhorn</a:t>
            </a:r>
          </a:p>
          <a:p>
            <a:r>
              <a:rPr lang="en-US" baseline="0" dirty="0" smtClean="0"/>
              <a:t>I am starting here.  You guys are influencers and I would love for you to be fans.  Grab me after session for a complimentary upgrade.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6" charset="-128"/>
              </a:rPr>
              <a:t>Across all cultures, Photos are the single most provocative, beguiling, yet simple means of conveying a wide range of human experiences; our emotions, identities, and what/whom we care most about.  It’s a common denominator across all cultures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6" charset="-128"/>
              </a:rPr>
              <a:t>Yet, for most people the ability to affect the photos themselves; to enhance, to embellish, to EDIT is largely inaccessible.  Its either too expensive, too hard to use, or both.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6" charset="-128"/>
              </a:rPr>
              <a:t>We at Bitnik are dedicated to the mission of </a:t>
            </a:r>
            <a:r>
              <a:rPr lang="en-US" b="1" i="1" smtClean="0">
                <a:latin typeface="Arial" charset="0"/>
                <a:ea typeface="ＭＳ Ｐゴシック" pitchFamily="-106" charset="-128"/>
              </a:rPr>
              <a:t>giving the average everyday consumer photo-editing superpowers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6" charset="-128"/>
              </a:rPr>
              <a:t>We want my mom to be able to use it, and to feel they are always just 1 or 2 clicks away from… Furthermore to do so all you need is a browser, no download, no install process.  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6" charset="-128"/>
              </a:rPr>
              <a:t>It’s our notion of </a:t>
            </a:r>
            <a:r>
              <a:rPr lang="en-US" b="1" i="1" smtClean="0">
                <a:latin typeface="Arial" charset="0"/>
                <a:ea typeface="ＭＳ Ｐゴシック" pitchFamily="-106" charset="-128"/>
              </a:rPr>
              <a:t>‘Great Pictures.  Anywhere.  Anyone’.</a:t>
            </a:r>
          </a:p>
          <a:p>
            <a:endParaRPr lang="en-US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0128-FD37-4E58-9460-626109AEE68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Picnik</a:t>
            </a:r>
            <a:r>
              <a:rPr lang="en-US" baseline="0" dirty="0" smtClean="0"/>
              <a:t> would not have this growth without our fans.</a:t>
            </a:r>
          </a:p>
          <a:p>
            <a:r>
              <a:rPr lang="en-US" dirty="0" smtClean="0"/>
              <a:t>	Press, Word of Mouth, bloggers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LESS IS MORE - We did not spend money on advertising, or build a vast marketing team yet exciting growth.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How did this happen?    Fans, Fans, Fans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My job as a marketer is twofold 1)  not to screw this up… 2) leverage and drive for more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just deep like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an equation.  </a:t>
            </a:r>
          </a:p>
          <a:p>
            <a:r>
              <a:rPr lang="en-US" baseline="0" dirty="0" smtClean="0"/>
              <a:t>Ideally all of these will rank high </a:t>
            </a:r>
          </a:p>
          <a:p>
            <a:r>
              <a:rPr lang="en-US" baseline="0" dirty="0" smtClean="0"/>
              <a:t>but big love and small megaphone is still good.  </a:t>
            </a:r>
          </a:p>
          <a:p>
            <a:r>
              <a:rPr lang="en-US" baseline="0" dirty="0" smtClean="0"/>
              <a:t>Moderate love but big influence and megaphone still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talking about you (or even worse!) so give them something to be a fan about</a:t>
            </a:r>
          </a:p>
          <a:p>
            <a:endParaRPr lang="en-US" dirty="0" smtClean="0"/>
          </a:p>
          <a:p>
            <a:r>
              <a:rPr lang="en-US" dirty="0" smtClean="0"/>
              <a:t>Traditional companies can carve out something here….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More than logo graphics/ essence describe like a friend.</a:t>
            </a:r>
          </a:p>
          <a:p>
            <a:endParaRPr lang="en-US" sz="1300" dirty="0" smtClean="0"/>
          </a:p>
          <a:p>
            <a:r>
              <a:rPr lang="en-US" sz="1300" dirty="0" smtClean="0"/>
              <a:t>Loading bar – chatted about a lot</a:t>
            </a:r>
          </a:p>
          <a:p>
            <a:r>
              <a:rPr lang="en-US" sz="1300" dirty="0" smtClean="0"/>
              <a:t>Growing grass…Fluffing clouds…Warming breeze…Blooming blossoms...</a:t>
            </a:r>
          </a:p>
          <a:p>
            <a:r>
              <a:rPr lang="en-US" sz="1300" dirty="0" smtClean="0"/>
              <a:t>Floating kites…Stealing </a:t>
            </a:r>
            <a:r>
              <a:rPr lang="en-US" sz="1300" dirty="0" err="1" smtClean="0"/>
              <a:t>picnik</a:t>
            </a:r>
            <a:r>
              <a:rPr lang="en-US" sz="1300" dirty="0" smtClean="0"/>
              <a:t> basket…Sprinkling dew…</a:t>
            </a:r>
          </a:p>
          <a:p>
            <a:r>
              <a:rPr lang="en-US" sz="1300" dirty="0" smtClean="0"/>
              <a:t>Coloring flowers…Cueing bird songs…Painting sky…Planting trees...</a:t>
            </a:r>
          </a:p>
          <a:p>
            <a:r>
              <a:rPr lang="en-US" sz="1300" dirty="0" smtClean="0"/>
              <a:t>Picking blackberries…Buttering sandwiches…Applying sunscreen...</a:t>
            </a:r>
          </a:p>
          <a:p>
            <a:r>
              <a:rPr lang="en-US" sz="1300" dirty="0" smtClean="0"/>
              <a:t>Laying blanket...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differences are marketing fodder</a:t>
            </a:r>
          </a:p>
          <a:p>
            <a:r>
              <a:rPr lang="en-US" dirty="0" smtClean="0"/>
              <a:t> in our web 2.0 world can’t lose sight that product is part of marketing and visa versa</a:t>
            </a:r>
          </a:p>
          <a:p>
            <a:endParaRPr lang="en-US" dirty="0" smtClean="0"/>
          </a:p>
          <a:p>
            <a:r>
              <a:rPr lang="en-US" dirty="0" smtClean="0"/>
              <a:t>Picnik – Elegant UI, Easy to Use, Robust (pretty girl who is smart), FUN</a:t>
            </a:r>
          </a:p>
          <a:p>
            <a:endParaRPr lang="en-US" dirty="0" smtClean="0"/>
          </a:p>
          <a:p>
            <a:r>
              <a:rPr lang="en-US" dirty="0" smtClean="0"/>
              <a:t>Virgin – Had to choose to fly this with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touchscreen</a:t>
            </a:r>
            <a:r>
              <a:rPr lang="en-US" dirty="0" smtClean="0"/>
              <a:t> seatback, or a gray seated XX Airline  HMMMM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Costco – cool for suburban middle glass to shop warehouse.  10 gallons of mayonnaise $10 and a Coach purse for $80</a:t>
            </a:r>
          </a:p>
          <a:p>
            <a:endParaRPr lang="en-US" dirty="0" smtClean="0"/>
          </a:p>
          <a:p>
            <a:r>
              <a:rPr lang="en-US" dirty="0" smtClean="0"/>
              <a:t>Hotwire – stay above your expectation/budget</a:t>
            </a:r>
          </a:p>
          <a:p>
            <a:endParaRPr lang="en-US" dirty="0" smtClean="0"/>
          </a:p>
          <a:p>
            <a:r>
              <a:rPr lang="en-US" dirty="0" smtClean="0"/>
              <a:t>Trader Joes – amazing food and about 2 more bags of it (Song on YouTube)</a:t>
            </a:r>
          </a:p>
          <a:p>
            <a:endParaRPr lang="en-US" dirty="0" smtClean="0"/>
          </a:p>
          <a:p>
            <a:r>
              <a:rPr lang="en-US" dirty="0" smtClean="0"/>
              <a:t>Picnik – </a:t>
            </a:r>
            <a:r>
              <a:rPr lang="en-US" dirty="0" err="1" smtClean="0"/>
              <a:t>Freemium</a:t>
            </a:r>
            <a:r>
              <a:rPr lang="en-US" dirty="0" smtClean="0"/>
              <a:t> model.  Love the Free and upgrading is still a bargain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2860-A763-4DBD-82D5-EF7C005634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63684-5AE0-41BE-93AF-6DEBB12FE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9D5C-A753-4B3D-A410-E839C5410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A72CA-F0BD-4074-AA90-BE3EFFD2C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3E1B4-8107-4039-9C50-6F11F505C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FD1E3-C097-4863-A563-544DB9D34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0E336-318A-4FD7-9D55-DFC66045B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E870F-72DF-4785-B723-356EA82E2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0BDDE-7988-4DA7-BD9A-5A8E71C20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B0CE3-08E0-48B0-8916-E9CFB51AF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F3316-C705-4092-974B-34BA5A51F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1C098-7BC5-460A-848A-3F95EB1F8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nik powerpoint template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621F51-321A-47B2-B7E2-A3FDCBC6D42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2590800" y="6553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  <a:latin typeface="Trebuchet MS" pitchFamily="34" charset="0"/>
              </a:rPr>
              <a:t>Bitnik</a:t>
            </a:r>
            <a:r>
              <a:rPr lang="en-US" sz="1800" dirty="0">
                <a:solidFill>
                  <a:schemeClr val="bg1"/>
                </a:solidFill>
                <a:latin typeface="Trebuchet MS" pitchFamily="34" charset="0"/>
              </a:rPr>
              <a:t> Confidential – Do Not Forward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580"/>
          </a:solidFill>
          <a:latin typeface="Trebuchet M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58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58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58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58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58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0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0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0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580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swa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924800" cy="1470025"/>
          </a:xfrm>
        </p:spPr>
        <p:txBody>
          <a:bodyPr/>
          <a:lstStyle/>
          <a:p>
            <a:r>
              <a:rPr lang="en-US" b="1" dirty="0" smtClean="0"/>
              <a:t>Marketing via Fan Boys/Girls: </a:t>
            </a:r>
            <a:r>
              <a:rPr lang="en-US" sz="4000" b="1" dirty="0" smtClean="0"/>
              <a:t>Your Customers As Your </a:t>
            </a:r>
            <a:br>
              <a:rPr lang="en-US" sz="4000" b="1" dirty="0" smtClean="0"/>
            </a:br>
            <a:r>
              <a:rPr lang="en-US" sz="4000" b="1" dirty="0" smtClean="0"/>
              <a:t>Brand Evangelists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webexny2009_speaker-banner_336x2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71800"/>
            <a:ext cx="3200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Southwest Airlines</a:t>
            </a:r>
          </a:p>
          <a:p>
            <a:r>
              <a:rPr lang="en-US" dirty="0" smtClean="0"/>
              <a:t>Nordstrom</a:t>
            </a:r>
          </a:p>
          <a:p>
            <a:r>
              <a:rPr lang="en-US" dirty="0" err="1" smtClean="0"/>
              <a:t>Zappos</a:t>
            </a:r>
            <a:r>
              <a:rPr lang="en-US" dirty="0" smtClean="0"/>
              <a:t>/Amazon</a:t>
            </a:r>
          </a:p>
          <a:p>
            <a:r>
              <a:rPr lang="en-US" dirty="0" smtClean="0"/>
              <a:t>Starbucks</a:t>
            </a:r>
          </a:p>
          <a:p>
            <a:r>
              <a:rPr lang="en-US" dirty="0" smtClean="0"/>
              <a:t>Yes, Picnik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 algn="r">
              <a:buNone/>
            </a:pPr>
            <a:r>
              <a:rPr lang="en-US" sz="1200" dirty="0" smtClean="0"/>
              <a:t>*Peter </a:t>
            </a:r>
            <a:r>
              <a:rPr lang="en-US" sz="1200" dirty="0" err="1" smtClean="0"/>
              <a:t>Hartlaub</a:t>
            </a:r>
            <a:r>
              <a:rPr lang="en-US" sz="1200" dirty="0" smtClean="0"/>
              <a:t> -</a:t>
            </a:r>
            <a:r>
              <a:rPr lang="en-US" sz="1200" i="1" dirty="0" smtClean="0"/>
              <a:t>The Poop</a:t>
            </a:r>
            <a:r>
              <a:rPr lang="en-US" sz="1200" dirty="0" smtClean="0"/>
              <a:t> blog</a:t>
            </a:r>
          </a:p>
          <a:p>
            <a:endParaRPr lang="en-US" dirty="0"/>
          </a:p>
        </p:txBody>
      </p:sp>
      <p:pic>
        <p:nvPicPr>
          <p:cNvPr id="4" name="Picture 3" descr="backpack_one320x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752600"/>
            <a:ext cx="40640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PR/Advertising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Southwest Airline </a:t>
            </a:r>
          </a:p>
          <a:p>
            <a:r>
              <a:rPr lang="en-US" dirty="0" err="1" smtClean="0"/>
              <a:t>Pemco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Bacon Salt</a:t>
            </a:r>
          </a:p>
          <a:p>
            <a:r>
              <a:rPr lang="en-US" dirty="0" smtClean="0"/>
              <a:t>TOMS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067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an influencer?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:  the power or capacity of causing an effect in indirect or intangible ways </a:t>
            </a:r>
          </a:p>
          <a:p>
            <a:pPr>
              <a:buNone/>
            </a:pP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sway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:</a:t>
            </a:r>
            <a:r>
              <a:rPr lang="en-US" dirty="0" smtClean="0"/>
              <a:t> one that exerts influence</a:t>
            </a:r>
          </a:p>
          <a:p>
            <a:pPr algn="r">
              <a:buNone/>
            </a:pPr>
            <a:r>
              <a:rPr lang="en-US" sz="2400" dirty="0" smtClean="0"/>
              <a:t>~Merriam-Webster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the Influencers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Identify </a:t>
            </a:r>
          </a:p>
          <a:p>
            <a:r>
              <a:rPr lang="en-US" sz="4800" dirty="0" smtClean="0"/>
              <a:t>Cultivate</a:t>
            </a:r>
          </a:p>
          <a:p>
            <a:r>
              <a:rPr lang="en-US" sz="4800" dirty="0" smtClean="0"/>
              <a:t>Grow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– Pay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Tweeting?</a:t>
            </a:r>
          </a:p>
          <a:p>
            <a:r>
              <a:rPr lang="en-US" sz="3200" dirty="0" smtClean="0"/>
              <a:t>Commenting?</a:t>
            </a:r>
          </a:p>
          <a:p>
            <a:r>
              <a:rPr lang="en-US" sz="3200" dirty="0" smtClean="0"/>
              <a:t>Blogging?</a:t>
            </a:r>
          </a:p>
          <a:p>
            <a:r>
              <a:rPr lang="en-US" sz="3200" dirty="0" smtClean="0"/>
              <a:t>Giving feedback?</a:t>
            </a:r>
          </a:p>
          <a:p>
            <a:r>
              <a:rPr lang="en-US" sz="3200" dirty="0" smtClean="0"/>
              <a:t>Recommending?</a:t>
            </a:r>
          </a:p>
          <a:p>
            <a:r>
              <a:rPr lang="en-US" sz="3200" dirty="0" smtClean="0"/>
              <a:t>Posting?</a:t>
            </a:r>
          </a:p>
          <a:p>
            <a:r>
              <a:rPr lang="en-US" sz="3200" dirty="0" smtClean="0"/>
              <a:t>Traffic Sources?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300" dirty="0" smtClean="0"/>
              <a:t>Cultivate – Make ‘</a:t>
            </a:r>
            <a:r>
              <a:rPr lang="en-US" sz="4300" dirty="0" err="1" smtClean="0"/>
              <a:t>em</a:t>
            </a:r>
            <a:r>
              <a:rPr lang="en-US" sz="4300" dirty="0" smtClean="0"/>
              <a:t> feel special</a:t>
            </a:r>
            <a:endParaRPr lang="en-US" sz="4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fan program</a:t>
            </a:r>
          </a:p>
          <a:p>
            <a:r>
              <a:rPr lang="en-US" dirty="0" smtClean="0"/>
              <a:t>Listen &amp; let them know it</a:t>
            </a:r>
          </a:p>
          <a:p>
            <a:r>
              <a:rPr lang="en-US" dirty="0" smtClean="0"/>
              <a:t>Make it personal</a:t>
            </a:r>
          </a:p>
          <a:p>
            <a:r>
              <a:rPr lang="en-US" dirty="0" smtClean="0"/>
              <a:t>Thank/Acknowledge</a:t>
            </a:r>
          </a:p>
          <a:p>
            <a:r>
              <a:rPr lang="en-US" dirty="0" smtClean="0"/>
              <a:t>Feed the Beast</a:t>
            </a:r>
            <a:endParaRPr lang="en-US" dirty="0"/>
          </a:p>
        </p:txBody>
      </p:sp>
      <p:pic>
        <p:nvPicPr>
          <p:cNvPr id="7" name="Content Placeholder 6" descr="garden ho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1"/>
            <a:ext cx="4038600" cy="398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</a:t>
            </a:r>
            <a:r>
              <a:rPr lang="en-US" dirty="0" err="1" smtClean="0"/>
              <a:t>Picniker</a:t>
            </a:r>
            <a:r>
              <a:rPr lang="en-US" dirty="0" smtClean="0"/>
              <a:t> - Katie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6984" y="1752600"/>
            <a:ext cx="5123853" cy="36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800"/>
            <a:ext cx="1428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 – Who could be a fan?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Identify Verticals</a:t>
            </a:r>
          </a:p>
          <a:p>
            <a:r>
              <a:rPr lang="en-US" dirty="0" smtClean="0"/>
              <a:t>Tap into                               Conversations</a:t>
            </a:r>
          </a:p>
          <a:p>
            <a:r>
              <a:rPr lang="en-US" dirty="0" smtClean="0"/>
              <a:t>Introduce &amp; Insert                                  in a helpful way</a:t>
            </a:r>
          </a:p>
          <a:p>
            <a:r>
              <a:rPr lang="en-US" dirty="0" smtClean="0"/>
              <a:t>Stay involved in the                        conversation</a:t>
            </a:r>
          </a:p>
          <a:p>
            <a:r>
              <a:rPr lang="en-US" dirty="0" smtClean="0"/>
              <a:t>Don’t be afraid to </a:t>
            </a:r>
            <a:r>
              <a:rPr lang="en-US" dirty="0" smtClean="0"/>
              <a:t> </a:t>
            </a:r>
            <a:r>
              <a:rPr lang="en-US" dirty="0" smtClean="0"/>
              <a:t>                          </a:t>
            </a:r>
            <a:r>
              <a:rPr lang="en-US" dirty="0" smtClean="0"/>
              <a:t>direct </a:t>
            </a:r>
            <a:r>
              <a:rPr lang="en-US" dirty="0" smtClean="0"/>
              <a:t>them elsewhere</a:t>
            </a:r>
          </a:p>
        </p:txBody>
      </p:sp>
      <p:pic>
        <p:nvPicPr>
          <p:cNvPr id="5" name="Content Placeholder 4" descr="fie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71345"/>
            <a:ext cx="4038600" cy="2495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Curious Kiwi - Brenda</a:t>
            </a:r>
            <a:endParaRPr lang="en-US" dirty="0"/>
          </a:p>
        </p:txBody>
      </p:sp>
      <p:pic>
        <p:nvPicPr>
          <p:cNvPr id="10" name="Content Placeholder 9" descr="bren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8506" y="1828800"/>
            <a:ext cx="5491894" cy="3657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Megaphone – Need to be heard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if have a big voice already</a:t>
            </a:r>
          </a:p>
          <a:p>
            <a:r>
              <a:rPr lang="en-US" dirty="0" smtClean="0"/>
              <a:t>Provide an outlet</a:t>
            </a:r>
          </a:p>
          <a:p>
            <a:r>
              <a:rPr lang="en-US" dirty="0" smtClean="0"/>
              <a:t>Make it easy to share</a:t>
            </a:r>
          </a:p>
          <a:p>
            <a:r>
              <a:rPr lang="en-US" dirty="0" smtClean="0"/>
              <a:t>Provide the content</a:t>
            </a:r>
          </a:p>
          <a:p>
            <a:r>
              <a:rPr lang="en-US" dirty="0" smtClean="0"/>
              <a:t>Make them a hero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nik_tripty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429000"/>
            <a:ext cx="65913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2446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</a:rPr>
              <a:t>Picnik</a:t>
            </a:r>
            <a:r>
              <a:rPr lang="en-US" sz="4000" b="1" smtClean="0">
                <a:ea typeface="ＭＳ Ｐゴシック" pitchFamily="-65" charset="-128"/>
              </a:rPr>
              <a:t> </a:t>
            </a:r>
            <a:br>
              <a:rPr lang="en-US" sz="4000" b="1" smtClean="0">
                <a:ea typeface="ＭＳ Ｐゴシック" pitchFamily="-65" charset="-128"/>
              </a:rPr>
            </a:br>
            <a:r>
              <a:rPr lang="en-US" sz="4000" i="1" smtClean="0">
                <a:ea typeface="ＭＳ Ｐゴシック" pitchFamily="-65" charset="-128"/>
              </a:rPr>
              <a:t>Photo-editing Awesomeness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i="1" smtClean="0">
              <a:ea typeface="ＭＳ Ｐゴシック" pitchFamily="-65" charset="-128"/>
            </a:endParaRPr>
          </a:p>
          <a:p>
            <a:pPr eaLnBrk="1" hangingPunct="1"/>
            <a:endParaRPr lang="en-US" i="1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Love </a:t>
            </a:r>
            <a:r>
              <a:rPr lang="en-US" sz="4000" b="1" dirty="0" smtClean="0"/>
              <a:t>+ Influence + Megaphone </a:t>
            </a:r>
          </a:p>
          <a:p>
            <a:pPr algn="ctr">
              <a:buNone/>
            </a:pPr>
            <a:r>
              <a:rPr lang="en-US" sz="4000" b="1" dirty="0" smtClean="0"/>
              <a:t>+ Embrace - </a:t>
            </a:r>
            <a:r>
              <a:rPr lang="en-US" sz="4000" b="1" dirty="0" smtClean="0"/>
              <a:t>Control</a:t>
            </a:r>
            <a:endParaRPr lang="en-US" sz="4000" b="1" dirty="0"/>
          </a:p>
        </p:txBody>
      </p:sp>
      <p:pic>
        <p:nvPicPr>
          <p:cNvPr id="9" name="Picture 8" descr="Big_Mega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802" y="1905000"/>
            <a:ext cx="4252798" cy="363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- you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tie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9144000" cy="6494463"/>
          </a:xfrm>
        </p:spPr>
      </p:pic>
      <p:pic>
        <p:nvPicPr>
          <p:cNvPr id="10" name="Picture 9" descr="prakash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8613"/>
            <a:ext cx="79248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akash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33400"/>
            <a:ext cx="78184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atie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81000"/>
            <a:ext cx="445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atie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atie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685800"/>
            <a:ext cx="82375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33400"/>
            <a:ext cx="78486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Picnik is a fan of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in 2007</a:t>
            </a:r>
          </a:p>
          <a:p>
            <a:r>
              <a:rPr lang="en-US" dirty="0" smtClean="0"/>
              <a:t>14+mm </a:t>
            </a:r>
            <a:r>
              <a:rPr lang="en-US" dirty="0" err="1" smtClean="0"/>
              <a:t>Uniques</a:t>
            </a:r>
            <a:r>
              <a:rPr lang="en-US" dirty="0" smtClean="0"/>
              <a:t>/Month</a:t>
            </a:r>
          </a:p>
          <a:p>
            <a:r>
              <a:rPr lang="en-US" dirty="0" smtClean="0"/>
              <a:t>40+mm Visits/Month</a:t>
            </a:r>
          </a:p>
          <a:p>
            <a:r>
              <a:rPr lang="en-US" dirty="0" smtClean="0"/>
              <a:t>1+mm Daily/Visits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839200" cy="182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Love + Influence + Megaphone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‘</a:t>
            </a:r>
            <a:r>
              <a:rPr lang="en-US" dirty="0" err="1" smtClean="0"/>
              <a:t>em</a:t>
            </a:r>
            <a:r>
              <a:rPr lang="en-US" dirty="0" smtClean="0"/>
              <a:t> Something to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</a:p>
          <a:p>
            <a:r>
              <a:rPr lang="en-US" dirty="0" smtClean="0"/>
              <a:t>Product</a:t>
            </a:r>
          </a:p>
          <a:p>
            <a:r>
              <a:rPr lang="en-US" dirty="0" smtClean="0"/>
              <a:t>Value/Price</a:t>
            </a:r>
          </a:p>
          <a:p>
            <a:r>
              <a:rPr lang="en-US" dirty="0" smtClean="0"/>
              <a:t>Customer  Service</a:t>
            </a:r>
          </a:p>
          <a:p>
            <a:r>
              <a:rPr lang="en-US" dirty="0" smtClean="0"/>
              <a:t>PR/Advertising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icnik_prelo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1" y="1359892"/>
            <a:ext cx="5029200" cy="350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</a:p>
          <a:p>
            <a:r>
              <a:rPr lang="en-US" dirty="0" smtClean="0"/>
              <a:t>Disney</a:t>
            </a:r>
          </a:p>
          <a:p>
            <a:r>
              <a:rPr lang="en-US" dirty="0" smtClean="0"/>
              <a:t>Mini Cooper</a:t>
            </a:r>
          </a:p>
          <a:p>
            <a:r>
              <a:rPr lang="en-US" dirty="0" smtClean="0"/>
              <a:t>Picnik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2895600"/>
            <a:ext cx="2133600" cy="609600"/>
          </a:xfrm>
          <a:prstGeom prst="rect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048000" y="2895600"/>
            <a:ext cx="2362200" cy="9144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96100" y="3162300"/>
            <a:ext cx="914400" cy="3810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724400" y="3505200"/>
            <a:ext cx="685800" cy="3048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77000" y="4191000"/>
            <a:ext cx="1752600" cy="3810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icnik_preloader2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810000"/>
            <a:ext cx="41719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iAnything</a:t>
            </a:r>
            <a:endParaRPr lang="en-US" dirty="0" smtClean="0"/>
          </a:p>
          <a:p>
            <a:r>
              <a:rPr lang="en-US" dirty="0" smtClean="0"/>
              <a:t>Boxee.tv</a:t>
            </a:r>
          </a:p>
          <a:p>
            <a:r>
              <a:rPr lang="en-US" dirty="0" smtClean="0"/>
              <a:t>Virgin America</a:t>
            </a:r>
          </a:p>
          <a:p>
            <a:r>
              <a:rPr lang="en-US" dirty="0" smtClean="0"/>
              <a:t>Picnik</a:t>
            </a:r>
          </a:p>
          <a:p>
            <a:endParaRPr lang="en-US" dirty="0"/>
          </a:p>
        </p:txBody>
      </p:sp>
      <p:pic>
        <p:nvPicPr>
          <p:cNvPr id="4" name="Picture 3" descr="Virgin_Ameri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28013"/>
            <a:ext cx="4856908" cy="322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Value/Price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Costco</a:t>
            </a:r>
          </a:p>
          <a:p>
            <a:r>
              <a:rPr lang="en-US" dirty="0" smtClean="0"/>
              <a:t>Hotwire</a:t>
            </a:r>
          </a:p>
          <a:p>
            <a:r>
              <a:rPr lang="en-US" dirty="0" smtClean="0"/>
              <a:t>Trader Joe’s</a:t>
            </a:r>
          </a:p>
          <a:p>
            <a:r>
              <a:rPr lang="en-US" dirty="0" err="1" smtClean="0"/>
              <a:t>WalMart</a:t>
            </a:r>
            <a:endParaRPr lang="en-US" dirty="0" smtClean="0"/>
          </a:p>
          <a:p>
            <a:r>
              <a:rPr lang="en-US" dirty="0" smtClean="0"/>
              <a:t>&amp; Picnik</a:t>
            </a:r>
            <a:endParaRPr lang="en-US" dirty="0"/>
          </a:p>
        </p:txBody>
      </p:sp>
      <p:pic>
        <p:nvPicPr>
          <p:cNvPr id="4" name="Picture 3" descr="smiley-fa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194" y="1524000"/>
            <a:ext cx="439340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28968</TotalTime>
  <Words>1648</Words>
  <Application>Microsoft Office PowerPoint</Application>
  <PresentationFormat>On-screen Show (4:3)</PresentationFormat>
  <Paragraphs>268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Marketing via Fan Boys/Girls: Your Customers As Your  Brand Evangelists </vt:lpstr>
      <vt:lpstr>Picnik  Photo-editing Awesomeness</vt:lpstr>
      <vt:lpstr>Slide 3</vt:lpstr>
      <vt:lpstr>Why Picnik is a fan of fans</vt:lpstr>
      <vt:lpstr>What is a fan?</vt:lpstr>
      <vt:lpstr>Give ‘em Something to Love</vt:lpstr>
      <vt:lpstr>Brand</vt:lpstr>
      <vt:lpstr>Product</vt:lpstr>
      <vt:lpstr>Value/Price</vt:lpstr>
      <vt:lpstr>Customer Service</vt:lpstr>
      <vt:lpstr>PR/Advertising</vt:lpstr>
      <vt:lpstr>Who is an influencer?</vt:lpstr>
      <vt:lpstr>Influence the Influencers</vt:lpstr>
      <vt:lpstr>Identify – Pay Attention</vt:lpstr>
      <vt:lpstr>Cultivate – Make ‘em feel special</vt:lpstr>
      <vt:lpstr>Featured Picniker - Katie</vt:lpstr>
      <vt:lpstr>Grow – Who could be a fan?</vt:lpstr>
      <vt:lpstr>Curious Kiwi - Brenda</vt:lpstr>
      <vt:lpstr>Megaphone – Need to be heard</vt:lpstr>
      <vt:lpstr>Slide 20</vt:lpstr>
      <vt:lpstr>Thank - you</vt:lpstr>
    </vt:vector>
  </TitlesOfParts>
  <Company>:Phatbits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:Phatbits</dc:title>
  <dc:creator>Jonathan Sposato</dc:creator>
  <cp:lastModifiedBy>lisa</cp:lastModifiedBy>
  <cp:revision>1556</cp:revision>
  <dcterms:created xsi:type="dcterms:W3CDTF">2008-12-04T01:16:39Z</dcterms:created>
  <dcterms:modified xsi:type="dcterms:W3CDTF">2009-11-14T00:38:36Z</dcterms:modified>
</cp:coreProperties>
</file>